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64" r:id="rId1"/>
  </p:sldMasterIdLst>
  <p:notesMasterIdLst>
    <p:notesMasterId r:id="rId23"/>
  </p:notesMasterIdLst>
  <p:sldIdLst>
    <p:sldId id="256" r:id="rId2"/>
    <p:sldId id="387" r:id="rId3"/>
    <p:sldId id="268" r:id="rId4"/>
    <p:sldId id="393" r:id="rId5"/>
    <p:sldId id="324" r:id="rId6"/>
    <p:sldId id="278" r:id="rId7"/>
    <p:sldId id="281" r:id="rId8"/>
    <p:sldId id="389" r:id="rId9"/>
    <p:sldId id="279" r:id="rId10"/>
    <p:sldId id="394" r:id="rId11"/>
    <p:sldId id="282" r:id="rId12"/>
    <p:sldId id="341" r:id="rId13"/>
    <p:sldId id="392" r:id="rId14"/>
    <p:sldId id="280" r:id="rId15"/>
    <p:sldId id="388" r:id="rId16"/>
    <p:sldId id="285" r:id="rId17"/>
    <p:sldId id="390" r:id="rId18"/>
    <p:sldId id="391" r:id="rId19"/>
    <p:sldId id="337" r:id="rId20"/>
    <p:sldId id="335" r:id="rId21"/>
    <p:sldId id="336" r:id="rId22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CC00"/>
    <a:srgbClr val="FF9900"/>
    <a:srgbClr val="FF00FF"/>
    <a:srgbClr val="0043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68"/>
  </p:normalViewPr>
  <p:slideViewPr>
    <p:cSldViewPr>
      <p:cViewPr varScale="1">
        <p:scale>
          <a:sx n="69" d="100"/>
          <a:sy n="69" d="100"/>
        </p:scale>
        <p:origin x="384" y="6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1793DB-CE09-4007-B1C8-E5D8532AAA6D}" type="datetimeFigureOut">
              <a:rPr lang="ru-RU" smtClean="0"/>
              <a:pPr/>
              <a:t>08.04.2024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8EBF0C-E726-45E2-8016-041AA65B7CC1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90567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8EBF0C-E726-45E2-8016-041AA65B7CC1}" type="slidenum">
              <a:rPr lang="ru-RU" smtClean="0"/>
              <a:pPr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512622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8EBF0C-E726-45E2-8016-041AA65B7CC1}" type="slidenum">
              <a:rPr lang="ru-RU" smtClean="0"/>
              <a:pPr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082027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89155-895C-4259-8644-4C74F0E5BD3D}" type="datetimeFigureOut">
              <a:rPr lang="ru-RU" smtClean="0"/>
              <a:pPr/>
              <a:t>08.04.2024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31DA58-57C0-4648-8686-B61F68F91DC8}" type="slidenum">
              <a:rPr lang="ru-RU" smtClean="0"/>
              <a:pPr/>
              <a:t>‹#›</a:t>
            </a:fld>
            <a:endParaRPr lang="ru-RU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89155-895C-4259-8644-4C74F0E5BD3D}" type="datetimeFigureOut">
              <a:rPr lang="ru-RU" smtClean="0"/>
              <a:pPr/>
              <a:t>08.04.2024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31DA58-57C0-4648-8686-B61F68F91DC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89155-895C-4259-8644-4C74F0E5BD3D}" type="datetimeFigureOut">
              <a:rPr lang="ru-RU" smtClean="0"/>
              <a:pPr/>
              <a:t>08.04.2024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31DA58-57C0-4648-8686-B61F68F91DC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89155-895C-4259-8644-4C74F0E5BD3D}" type="datetimeFigureOut">
              <a:rPr lang="ru-RU" smtClean="0"/>
              <a:pPr/>
              <a:t>08.04.2024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31DA58-57C0-4648-8686-B61F68F91DC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89155-895C-4259-8644-4C74F0E5BD3D}" type="datetimeFigureOut">
              <a:rPr lang="ru-RU" smtClean="0"/>
              <a:pPr/>
              <a:t>08.04.2024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31DA58-57C0-4648-8686-B61F68F91DC8}" type="slidenum">
              <a:rPr lang="ru-RU" smtClean="0"/>
              <a:pPr/>
              <a:t>‹#›</a:t>
            </a:fld>
            <a:endParaRPr lang="ru-RU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89155-895C-4259-8644-4C74F0E5BD3D}" type="datetimeFigureOut">
              <a:rPr lang="ru-RU" smtClean="0"/>
              <a:pPr/>
              <a:t>08.04.2024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31DA58-57C0-4648-8686-B61F68F91DC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89155-895C-4259-8644-4C74F0E5BD3D}" type="datetimeFigureOut">
              <a:rPr lang="ru-RU" smtClean="0"/>
              <a:pPr/>
              <a:t>08.04.2024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31DA58-57C0-4648-8686-B61F68F91DC8}" type="slidenum">
              <a:rPr lang="ru-RU" smtClean="0"/>
              <a:pPr/>
              <a:t>‹#›</a:t>
            </a:fld>
            <a:endParaRPr lang="ru-RU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89155-895C-4259-8644-4C74F0E5BD3D}" type="datetimeFigureOut">
              <a:rPr lang="ru-RU" smtClean="0"/>
              <a:pPr/>
              <a:t>08.04.2024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31DA58-57C0-4648-8686-B61F68F91DC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89155-895C-4259-8644-4C74F0E5BD3D}" type="datetimeFigureOut">
              <a:rPr lang="ru-RU" smtClean="0"/>
              <a:pPr/>
              <a:t>08.04.2024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31DA58-57C0-4648-8686-B61F68F91DC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89155-895C-4259-8644-4C74F0E5BD3D}" type="datetimeFigureOut">
              <a:rPr lang="ru-RU" smtClean="0"/>
              <a:pPr/>
              <a:t>08.04.2024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31DA58-57C0-4648-8686-B61F68F91DC8}" type="slidenum">
              <a:rPr lang="ru-RU" smtClean="0"/>
              <a:pPr/>
              <a:t>‹#›</a:t>
            </a:fld>
            <a:endParaRPr lang="ru-RU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89155-895C-4259-8644-4C74F0E5BD3D}" type="datetimeFigureOut">
              <a:rPr lang="ru-RU" smtClean="0"/>
              <a:pPr/>
              <a:t>08.04.2024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31DA58-57C0-4648-8686-B61F68F91DC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BB089155-895C-4259-8644-4C74F0E5BD3D}" type="datetimeFigureOut">
              <a:rPr lang="ru-RU" smtClean="0"/>
              <a:pPr/>
              <a:t>08.04.2024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F331DA58-57C0-4648-8686-B61F68F91DC8}" type="slidenum">
              <a:rPr lang="ru-RU" smtClean="0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65" r:id="rId1"/>
    <p:sldLayoutId id="2147483866" r:id="rId2"/>
    <p:sldLayoutId id="2147483867" r:id="rId3"/>
    <p:sldLayoutId id="2147483868" r:id="rId4"/>
    <p:sldLayoutId id="2147483869" r:id="rId5"/>
    <p:sldLayoutId id="2147483870" r:id="rId6"/>
    <p:sldLayoutId id="2147483871" r:id="rId7"/>
    <p:sldLayoutId id="2147483872" r:id="rId8"/>
    <p:sldLayoutId id="2147483873" r:id="rId9"/>
    <p:sldLayoutId id="2147483874" r:id="rId10"/>
    <p:sldLayoutId id="2147483875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35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3.wmf"/><Relationship Id="rId11" Type="http://schemas.microsoft.com/office/2007/relationships/hdphoto" Target="../media/hdphoto1.wdp"/><Relationship Id="rId5" Type="http://schemas.openxmlformats.org/officeDocument/2006/relationships/oleObject" Target="../embeddings/oleObject1.bin"/><Relationship Id="rId10" Type="http://schemas.openxmlformats.org/officeDocument/2006/relationships/image" Target="../media/image32.png"/><Relationship Id="rId4" Type="http://schemas.openxmlformats.org/officeDocument/2006/relationships/image" Target="../media/image34.png"/><Relationship Id="rId9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gif"/><Relationship Id="rId4" Type="http://schemas.openxmlformats.org/officeDocument/2006/relationships/image" Target="../media/image6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215516" y="1916832"/>
            <a:ext cx="8712968" cy="1927225"/>
          </a:xfrm>
        </p:spPr>
        <p:txBody>
          <a:bodyPr/>
          <a:lstStyle/>
          <a:p>
            <a:pPr algn="ctr"/>
            <a:r>
              <a:rPr lang="ru-RU" sz="4400" dirty="0"/>
              <a:t>Теория цвета</a:t>
            </a:r>
            <a:br>
              <a:rPr lang="ru-RU" sz="4400" dirty="0"/>
            </a:br>
            <a:r>
              <a:rPr lang="ru-RU" sz="4400" dirty="0"/>
              <a:t>и </a:t>
            </a:r>
            <a:r>
              <a:rPr lang="ru-RU" sz="4400" dirty="0" err="1"/>
              <a:t>цветовосприятие</a:t>
            </a:r>
            <a:br>
              <a:rPr lang="ru-RU" sz="4400" dirty="0"/>
            </a:br>
            <a:endParaRPr lang="ru-RU" sz="4400" dirty="0"/>
          </a:p>
        </p:txBody>
      </p:sp>
    </p:spTree>
    <p:extLst>
      <p:ext uri="{BB962C8B-B14F-4D97-AF65-F5344CB8AC3E}">
        <p14:creationId xmlns:p14="http://schemas.microsoft.com/office/powerpoint/2010/main" val="32135098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5D478D0-56B1-44F7-83CB-2AD959D26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e-BY" dirty="0"/>
              <a:t>Нормы 25, 45, 75, 120 </a:t>
            </a:r>
            <a:r>
              <a:rPr lang="ru-RU" dirty="0"/>
              <a:t>и</a:t>
            </a:r>
            <a:r>
              <a:rPr lang="be-BY" dirty="0"/>
              <a:t> т.п.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8D6D426-4424-4A38-8CF5-C2870F4DDAE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601"/>
          <a:stretch/>
        </p:blipFill>
        <p:spPr>
          <a:xfrm>
            <a:off x="1907704" y="1386524"/>
            <a:ext cx="5791990" cy="544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5846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Методы измерений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457200" y="2107351"/>
            <a:ext cx="849694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ru-RU" sz="2800" dirty="0">
                <a:solidFill>
                  <a:schemeClr val="accent1"/>
                </a:solidFill>
                <a:sym typeface="Symbol"/>
              </a:rPr>
              <a:t> </a:t>
            </a:r>
            <a:r>
              <a:rPr lang="ru-RU" sz="2800" dirty="0">
                <a:solidFill>
                  <a:schemeClr val="accent1"/>
                </a:solidFill>
              </a:rPr>
              <a:t>Колориметрический            </a:t>
            </a:r>
            <a:r>
              <a:rPr lang="ru-RU" sz="2800" dirty="0">
                <a:solidFill>
                  <a:schemeClr val="accent1"/>
                </a:solidFill>
                <a:sym typeface="Symbol"/>
              </a:rPr>
              <a:t> </a:t>
            </a:r>
            <a:r>
              <a:rPr lang="ru-RU" sz="2800" dirty="0">
                <a:solidFill>
                  <a:schemeClr val="accent1"/>
                </a:solidFill>
              </a:rPr>
              <a:t>Спектральный</a:t>
            </a:r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4274A7FB-F9F9-4308-97CF-75E541172E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01" r="51039"/>
          <a:stretch/>
        </p:blipFill>
        <p:spPr bwMode="auto">
          <a:xfrm>
            <a:off x="5796136" y="2982062"/>
            <a:ext cx="2448272" cy="2114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AD2CFD2D-575C-4E84-A000-AA816BA370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000"/>
          <a:stretch/>
        </p:blipFill>
        <p:spPr bwMode="auto">
          <a:xfrm>
            <a:off x="755576" y="3137721"/>
            <a:ext cx="3468165" cy="1803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88266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C1EF34-FE9A-43BA-9F45-8E839A0A1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Колориметр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DEA819A-108F-4AE7-9B51-25F177E9BC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79712" y="5298740"/>
            <a:ext cx="6408712" cy="57853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Tristimulus</a:t>
            </a:r>
            <a:endParaRPr lang="ru-RU" dirty="0"/>
          </a:p>
        </p:txBody>
      </p:sp>
      <p:pic>
        <p:nvPicPr>
          <p:cNvPr id="4" name="Picture 2" descr="Kalorimetritsheski metod.jpg">
            <a:extLst>
              <a:ext uri="{FF2B5EF4-FFF2-40B4-BE49-F238E27FC236}">
                <a16:creationId xmlns:a16="http://schemas.microsoft.com/office/drawing/2014/main" id="{B1B95797-579F-42F9-8F39-530AAA3A7B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520" y="1426290"/>
            <a:ext cx="4840560" cy="3872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3529B402-7151-4BC7-B3F0-CC831EC95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5440" y="1540329"/>
            <a:ext cx="2778968" cy="3473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89930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6C86C29-BB72-44CD-A168-BBE5E2869B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Спектрофотометр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184326F-5CD7-423B-8267-6CDCCBB5B5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Picture 3">
            <a:extLst>
              <a:ext uri="{FF2B5EF4-FFF2-40B4-BE49-F238E27FC236}">
                <a16:creationId xmlns:a16="http://schemas.microsoft.com/office/drawing/2014/main" id="{E568E5C5-4C48-44ED-93CB-31A71C5FBF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00200"/>
            <a:ext cx="8229600" cy="46235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7BE55687-EF26-4B91-A6B3-EFBC60A372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300" y="1600200"/>
            <a:ext cx="8229957" cy="4623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8205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115616" y="620688"/>
            <a:ext cx="28083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chemeClr val="accent1"/>
                </a:solidFill>
              </a:rPr>
              <a:t>Портативные</a:t>
            </a:r>
          </a:p>
        </p:txBody>
      </p:sp>
      <p:pic>
        <p:nvPicPr>
          <p:cNvPr id="18436" name="Picture 4" descr="http://www.apostrof.ru/images/x_rite_exact_standart_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00326"/>
            <a:ext cx="3196195" cy="3011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4860032" y="1125967"/>
            <a:ext cx="28083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chemeClr val="accent1"/>
                </a:solidFill>
              </a:rPr>
              <a:t>Стационарные</a:t>
            </a:r>
          </a:p>
        </p:txBody>
      </p:sp>
      <p:pic>
        <p:nvPicPr>
          <p:cNvPr id="18438" name="Picture 6" descr="Измерительная и регулировочная система для измерения цвета и проверки изображения на печатном листе: а измерительное устройство; б показания на дисплее (Image Control CPC 24, Heidelberg)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54" t="5457" r="50784" b="28654"/>
          <a:stretch/>
        </p:blipFill>
        <p:spPr bwMode="auto">
          <a:xfrm>
            <a:off x="3196195" y="1919896"/>
            <a:ext cx="5448036" cy="4317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Прямоугольник 5"/>
          <p:cNvSpPr/>
          <p:nvPr/>
        </p:nvSpPr>
        <p:spPr>
          <a:xfrm>
            <a:off x="3419872" y="5445224"/>
            <a:ext cx="504056" cy="5760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45801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8F05372-9923-40A5-B6C0-7484E90B6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Условия визуальной оценки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CE2A881-31A4-42E9-9F4B-3117BF834B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Источник освещения </a:t>
            </a:r>
            <a:r>
              <a:rPr lang="en-US" dirty="0"/>
              <a:t>D50</a:t>
            </a:r>
            <a:endParaRPr lang="ru-RU" dirty="0"/>
          </a:p>
          <a:p>
            <a:r>
              <a:rPr lang="ru-RU" dirty="0"/>
              <a:t>Окружение (серый цвет стен)</a:t>
            </a:r>
          </a:p>
          <a:p>
            <a:r>
              <a:rPr lang="ru-RU" dirty="0"/>
              <a:t>Подложка </a:t>
            </a:r>
            <a:r>
              <a:rPr lang="ru-RU" sz="2000" dirty="0"/>
              <a:t>(нормируется для полупрозрачной продукции)</a:t>
            </a:r>
            <a:endParaRPr lang="ru-RU" dirty="0"/>
          </a:p>
          <a:p>
            <a:r>
              <a:rPr lang="ru-RU" dirty="0"/>
              <a:t>Угол наблюдения</a:t>
            </a:r>
          </a:p>
          <a:p>
            <a:r>
              <a:rPr lang="ru-RU" dirty="0" err="1"/>
              <a:t>Цветовосприятие</a:t>
            </a:r>
            <a:r>
              <a:rPr lang="ru-RU" dirty="0"/>
              <a:t> </a:t>
            </a:r>
            <a:r>
              <a:rPr lang="ru-RU" sz="2000" dirty="0"/>
              <a:t>(отсутствие отклонений по тестеру)</a:t>
            </a:r>
          </a:p>
          <a:p>
            <a:r>
              <a:rPr lang="ru-RU" dirty="0"/>
              <a:t>Визуальные эталоны </a:t>
            </a:r>
            <a:r>
              <a:rPr lang="ru-RU" sz="2000" dirty="0"/>
              <a:t>(с чем сравниваются цвета)</a:t>
            </a:r>
          </a:p>
          <a:p>
            <a:r>
              <a:rPr lang="ru-RU" dirty="0"/>
              <a:t>Допуски </a:t>
            </a:r>
            <a:r>
              <a:rPr lang="ru-RU" sz="2000" dirty="0"/>
              <a:t>(по </a:t>
            </a:r>
            <a:r>
              <a:rPr lang="en-US" sz="2000" dirty="0" err="1"/>
              <a:t>dE</a:t>
            </a:r>
            <a:r>
              <a:rPr lang="en-US" sz="2000" dirty="0"/>
              <a:t> ≡ ΔE</a:t>
            </a:r>
            <a:r>
              <a:rPr lang="ru-RU" sz="2000" dirty="0"/>
              <a:t>)</a:t>
            </a:r>
            <a:endParaRPr lang="ru-RU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797F1FA-07FE-431D-A058-DF013C4094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4437112"/>
            <a:ext cx="3059832" cy="2294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54339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 descr="http://hotpaper.com.ua/images/hotpaper/glossary/a/panton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4606889"/>
            <a:ext cx="2667000" cy="2095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4581128"/>
            <a:ext cx="3867150" cy="2047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509" name="Picture 5" descr="https://images.pixartprinting.net/1444741702/img/prodotto/banners_responsive/bnr_146_74435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634"/>
          <a:stretch/>
        </p:blipFill>
        <p:spPr bwMode="auto">
          <a:xfrm>
            <a:off x="3249474" y="1072621"/>
            <a:ext cx="5405700" cy="333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799692" y="404664"/>
            <a:ext cx="55446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>
                <a:solidFill>
                  <a:schemeClr val="accent1"/>
                </a:solidFill>
              </a:rPr>
              <a:t>Атласы цветов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B7D5672-307E-49C5-89EB-83663B6BAE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72621"/>
            <a:ext cx="2792274" cy="5404379"/>
          </a:xfrm>
        </p:spPr>
        <p:txBody>
          <a:bodyPr/>
          <a:lstStyle/>
          <a:p>
            <a:r>
              <a:rPr lang="ru-RU" dirty="0"/>
              <a:t>Атлас цветов </a:t>
            </a:r>
            <a:r>
              <a:rPr lang="ru-RU" dirty="0" err="1"/>
              <a:t>Манселла</a:t>
            </a:r>
            <a:endParaRPr lang="ru-RU" dirty="0"/>
          </a:p>
          <a:p>
            <a:r>
              <a:rPr lang="ru-RU" dirty="0"/>
              <a:t>Атлас цветов </a:t>
            </a:r>
            <a:r>
              <a:rPr lang="ru-RU" dirty="0" err="1"/>
              <a:t>Рабкина</a:t>
            </a:r>
            <a:r>
              <a:rPr lang="ru-RU" dirty="0"/>
              <a:t>, «Радуга»</a:t>
            </a:r>
          </a:p>
          <a:p>
            <a:r>
              <a:rPr lang="ru-RU" dirty="0"/>
              <a:t>Цветовой атлас ACC </a:t>
            </a:r>
            <a:r>
              <a:rPr lang="ru-RU" dirty="0" err="1"/>
              <a:t>Color</a:t>
            </a:r>
            <a:r>
              <a:rPr lang="ru-RU" dirty="0"/>
              <a:t> </a:t>
            </a:r>
            <a:r>
              <a:rPr lang="ru-RU" dirty="0" err="1"/>
              <a:t>Map</a:t>
            </a:r>
            <a:endParaRPr lang="ru-RU" dirty="0"/>
          </a:p>
          <a:p>
            <a:r>
              <a:rPr lang="ru-RU" dirty="0"/>
              <a:t>Атлас цветов </a:t>
            </a:r>
            <a:r>
              <a:rPr lang="en-US" dirty="0"/>
              <a:t>Pantone </a:t>
            </a:r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708882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B1DECF2-7C15-473A-B0F0-CF2C01B8D0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4322" y="1348667"/>
            <a:ext cx="6675353" cy="5176677"/>
          </a:xfrm>
          <a:prstGeom prst="rect">
            <a:avLst/>
          </a:prstGeom>
        </p:spPr>
      </p:pic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7C6464C3-89B8-47A4-961B-91BDC0EE08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332656"/>
            <a:ext cx="8229600" cy="990600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Система</a:t>
            </a:r>
            <a:r>
              <a:rPr lang="en-US" dirty="0"/>
              <a:t> PMS </a:t>
            </a:r>
            <a:r>
              <a:rPr lang="en-US" sz="3600" dirty="0"/>
              <a:t>(Pantone Matching System)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189807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F965573E-6C2D-4308-A09E-BCB5C9951F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3641"/>
            <a:ext cx="9144000" cy="6304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1871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d визуализация  Blog - Видеофайл">
            <a:hlinkClick r:id="" action="ppaction://media"/>
            <a:extLst>
              <a:ext uri="{FF2B5EF4-FFF2-40B4-BE49-F238E27FC236}">
                <a16:creationId xmlns:a16="http://schemas.microsoft.com/office/drawing/2014/main" id="{10DF27AF-B21C-495D-BE19-958613A9278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77251" y="332656"/>
            <a:ext cx="3670506" cy="6525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023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42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6396DB-192B-401C-B146-686311D47F6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marL="720725" indent="-720725"/>
            <a:r>
              <a:rPr lang="en-US" dirty="0"/>
              <a:t>6. </a:t>
            </a:r>
            <a:r>
              <a:rPr lang="be-BY" dirty="0"/>
              <a:t>Цветовые измерения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469195F-0402-4326-887F-4BEDA714BF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7342584" cy="1752600"/>
          </a:xfrm>
        </p:spPr>
        <p:txBody>
          <a:bodyPr>
            <a:normAutofit fontScale="92500"/>
          </a:bodyPr>
          <a:lstStyle/>
          <a:p>
            <a:r>
              <a:rPr lang="en-US" dirty="0"/>
              <a:t>1. </a:t>
            </a:r>
            <a:r>
              <a:rPr lang="ru-RU" dirty="0"/>
              <a:t>Стандартные колориметрические источники света</a:t>
            </a:r>
          </a:p>
          <a:p>
            <a:r>
              <a:rPr lang="en-US" dirty="0"/>
              <a:t>2. </a:t>
            </a:r>
            <a:r>
              <a:rPr lang="ru-RU" dirty="0"/>
              <a:t>Нормализация условий освещения и наблюдения</a:t>
            </a:r>
          </a:p>
          <a:p>
            <a:pPr marL="263525" indent="-263525"/>
            <a:r>
              <a:rPr lang="en-US" dirty="0"/>
              <a:t>3. </a:t>
            </a:r>
            <a:r>
              <a:rPr lang="ru-RU" dirty="0"/>
              <a:t>Принципы измерения цвета. Колориметр. Спектрофотометр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430908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Кривые сложения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CIE RGB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CIE XYZ</a:t>
            </a:r>
            <a:endParaRPr lang="ru-RU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1628800"/>
            <a:ext cx="7056784" cy="20291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2018" y="4005064"/>
            <a:ext cx="6668454" cy="23916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258510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75" name="Picture 31" descr="ÑÐ¿ÐµÐºÑÑ Ð¸ ÑÐ²ÐµÑ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1125835"/>
            <a:ext cx="2405404" cy="5629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Связь цветовых координат с кривыми сложения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5" name="Объект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6557877"/>
              </p:ext>
            </p:extLst>
          </p:nvPr>
        </p:nvGraphicFramePr>
        <p:xfrm>
          <a:off x="379413" y="1628775"/>
          <a:ext cx="5073650" cy="5040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2" name="Equation" r:id="rId5" imgW="1866600" imgH="1854000" progId="Equation.DSMT4">
                  <p:embed/>
                </p:oleObj>
              </mc:Choice>
              <mc:Fallback>
                <p:oleObj name="Equation" r:id="rId5" imgW="1866600" imgH="1854000" progId="Equation.DSMT4">
                  <p:embed/>
                  <p:pic>
                    <p:nvPicPr>
                      <p:cNvPr id="5" name="Объект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9413" y="1628775"/>
                        <a:ext cx="5073650" cy="50403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CD2C4319-9997-434A-8459-7532F24591E6}"/>
              </a:ext>
            </a:extLst>
          </p:cNvPr>
          <p:cNvGrpSpPr/>
          <p:nvPr/>
        </p:nvGrpSpPr>
        <p:grpSpPr>
          <a:xfrm>
            <a:off x="5930457" y="1296911"/>
            <a:ext cx="2857500" cy="5287517"/>
            <a:chOff x="5836305" y="1196752"/>
            <a:chExt cx="2857500" cy="5287517"/>
          </a:xfrm>
        </p:grpSpPr>
        <p:grpSp>
          <p:nvGrpSpPr>
            <p:cNvPr id="6" name="Группа 5"/>
            <p:cNvGrpSpPr/>
            <p:nvPr/>
          </p:nvGrpSpPr>
          <p:grpSpPr>
            <a:xfrm>
              <a:off x="5836305" y="1196752"/>
              <a:ext cx="2857500" cy="5287517"/>
              <a:chOff x="5940152" y="1196752"/>
              <a:chExt cx="2857500" cy="5287517"/>
            </a:xfrm>
          </p:grpSpPr>
          <p:pic>
            <p:nvPicPr>
              <p:cNvPr id="6171" name="Picture 27" descr="ÐÐ°ÑÑÐ¸Ð½ÐºÐ¸ Ð¿Ð¾ Ð·Ð°Ð¿ÑÐ¾ÑÑ ÑÑÐ°Ð½Ð´Ð°ÑÑÐ½ÑÐµ Ð¸ÑÑÐ¾ÑÐ½Ð¸ÐºÐ¾Ð² ÑÐ²ÐµÑÐ°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40152" y="1196752"/>
                <a:ext cx="2857500" cy="2162176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88900" cap="sq">
                <a:solidFill>
                  <a:srgbClr val="FFFFFF"/>
                </a:solidFill>
                <a:miter lim="800000"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pic>
            <p:nvPicPr>
              <p:cNvPr id="8" name="Picture 2"/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40152" y="3553665"/>
                <a:ext cx="2857500" cy="937230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88900" cap="sq">
                <a:solidFill>
                  <a:srgbClr val="FFFFFF"/>
                </a:solidFill>
                <a:miter lim="800000"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pic>
            <p:nvPicPr>
              <p:cNvPr id="6173" name="Picture 29" descr="ÐÐ°ÑÑÐ¸Ð½ÐºÐ¸ Ð¿Ð¾ Ð·Ð°Ð¿ÑÐ¾ÑÑ ÐºÑÐ¸Ð²Ð°Ñ ÑÐ¿ÐµÐºÑÑÐ°Ð»ÑÐ½Ð¾Ð³Ð¾ Ð¾ÑÑÐ°Ð¶ÐµÐ½Ð¸Ñ"/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40152" y="4869160"/>
                <a:ext cx="2857500" cy="1615109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88900" cap="sq">
                <a:solidFill>
                  <a:srgbClr val="FFFFFF"/>
                </a:solidFill>
                <a:miter lim="800000"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</p:grpSp>
        <p:pic>
          <p:nvPicPr>
            <p:cNvPr id="10" name="Picture 3">
              <a:extLst>
                <a:ext uri="{FF2B5EF4-FFF2-40B4-BE49-F238E27FC236}">
                  <a16:creationId xmlns:a16="http://schemas.microsoft.com/office/drawing/2014/main" id="{E6D19596-417F-40BB-815A-009F56936D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rightnessContrast bright="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84078" y="3499073"/>
              <a:ext cx="2761953" cy="9905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740284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79512" y="1412776"/>
            <a:ext cx="8229600" cy="4876800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ru-RU" dirty="0"/>
              <a:t>А (цветовая температура 2856 К)</a:t>
            </a:r>
          </a:p>
          <a:p>
            <a:pPr>
              <a:lnSpc>
                <a:spcPct val="200000"/>
              </a:lnSpc>
            </a:pPr>
            <a:r>
              <a:rPr lang="en-US" dirty="0"/>
              <a:t>B</a:t>
            </a:r>
            <a:r>
              <a:rPr lang="ru-RU" dirty="0"/>
              <a:t> (цветовая температура </a:t>
            </a:r>
            <a:r>
              <a:rPr lang="en-US" dirty="0"/>
              <a:t>4800</a:t>
            </a:r>
            <a:r>
              <a:rPr lang="ru-RU" dirty="0"/>
              <a:t> К)</a:t>
            </a:r>
            <a:endParaRPr lang="en-US" dirty="0"/>
          </a:p>
          <a:p>
            <a:pPr>
              <a:lnSpc>
                <a:spcPct val="200000"/>
              </a:lnSpc>
            </a:pPr>
            <a:r>
              <a:rPr lang="en-US" dirty="0"/>
              <a:t>C</a:t>
            </a:r>
            <a:r>
              <a:rPr lang="ru-RU" dirty="0"/>
              <a:t> (цветовая температура </a:t>
            </a:r>
            <a:r>
              <a:rPr lang="en-US"/>
              <a:t>6700</a:t>
            </a:r>
            <a:r>
              <a:rPr lang="ru-RU" dirty="0"/>
              <a:t> К)</a:t>
            </a:r>
            <a:endParaRPr lang="en-US" dirty="0"/>
          </a:p>
          <a:p>
            <a:pPr>
              <a:lnSpc>
                <a:spcPct val="200000"/>
              </a:lnSpc>
            </a:pPr>
            <a:r>
              <a:rPr lang="en-US" dirty="0"/>
              <a:t>D</a:t>
            </a:r>
            <a:r>
              <a:rPr lang="en-US" baseline="-25000" dirty="0"/>
              <a:t>65</a:t>
            </a:r>
            <a:r>
              <a:rPr lang="ru-RU" dirty="0"/>
              <a:t> (цветовая температура </a:t>
            </a:r>
            <a:r>
              <a:rPr lang="en-US" dirty="0"/>
              <a:t>6500</a:t>
            </a:r>
            <a:r>
              <a:rPr lang="ru-RU" dirty="0"/>
              <a:t> К)</a:t>
            </a:r>
            <a:endParaRPr lang="en-US" dirty="0"/>
          </a:p>
          <a:p>
            <a:pPr>
              <a:lnSpc>
                <a:spcPct val="200000"/>
              </a:lnSpc>
            </a:pPr>
            <a:r>
              <a:rPr lang="en-US" dirty="0"/>
              <a:t>E</a:t>
            </a:r>
            <a:r>
              <a:rPr lang="ru-RU" dirty="0"/>
              <a:t> (цветовая температура </a:t>
            </a:r>
            <a:r>
              <a:rPr lang="en-US" dirty="0"/>
              <a:t>5454</a:t>
            </a:r>
            <a:r>
              <a:rPr lang="ru-RU" dirty="0"/>
              <a:t> К)</a:t>
            </a:r>
            <a:endParaRPr lang="en-US" dirty="0"/>
          </a:p>
          <a:p>
            <a:pPr>
              <a:lnSpc>
                <a:spcPct val="200000"/>
              </a:lnSpc>
            </a:pPr>
            <a:r>
              <a:rPr lang="en-US" dirty="0"/>
              <a:t>F</a:t>
            </a:r>
            <a:r>
              <a:rPr lang="en-US" baseline="-25000" dirty="0"/>
              <a:t>1-12</a:t>
            </a:r>
            <a:r>
              <a:rPr lang="ru-RU" dirty="0"/>
              <a:t> (цветовая температура 2</a:t>
            </a:r>
            <a:r>
              <a:rPr lang="en-US" dirty="0"/>
              <a:t>900-6500</a:t>
            </a:r>
            <a:r>
              <a:rPr lang="ru-RU" dirty="0"/>
              <a:t> К)</a:t>
            </a: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Источники света</a:t>
            </a:r>
          </a:p>
        </p:txBody>
      </p:sp>
      <p:pic>
        <p:nvPicPr>
          <p:cNvPr id="20483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24" t="39633" r="67516" b="39137"/>
          <a:stretch/>
        </p:blipFill>
        <p:spPr bwMode="auto">
          <a:xfrm>
            <a:off x="5633635" y="3228796"/>
            <a:ext cx="1141388" cy="13277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70" t="39633" r="56411" b="39137"/>
          <a:stretch/>
        </p:blipFill>
        <p:spPr bwMode="auto">
          <a:xfrm>
            <a:off x="5515849" y="925307"/>
            <a:ext cx="1259174" cy="13277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677" t="39633" r="45092" b="39137"/>
          <a:stretch/>
        </p:blipFill>
        <p:spPr bwMode="auto">
          <a:xfrm>
            <a:off x="6505476" y="4939115"/>
            <a:ext cx="1943721" cy="18967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124038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78396DF-71AF-4593-BAA8-CA327F228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e-BY" dirty="0"/>
              <a:t>Локус цветовых температур</a:t>
            </a:r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50A840A-D6C4-4D89-A249-6BF14D00AD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736" y="1524000"/>
            <a:ext cx="5804164" cy="5269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8682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980728"/>
            <a:ext cx="8229600" cy="720080"/>
          </a:xfrm>
        </p:spPr>
        <p:txBody>
          <a:bodyPr/>
          <a:lstStyle/>
          <a:p>
            <a:r>
              <a:rPr lang="ru-RU" dirty="0"/>
              <a:t>Источник А</a:t>
            </a:r>
            <a:endParaRPr lang="en-US" dirty="0"/>
          </a:p>
        </p:txBody>
      </p:sp>
      <p:pic>
        <p:nvPicPr>
          <p:cNvPr id="19458" name="Picture 2" descr="Рис. 2. Спектральная характеристика стандартного источника 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733" y="1844824"/>
            <a:ext cx="8606534" cy="36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Объект 2"/>
          <p:cNvSpPr txBox="1">
            <a:spLocks/>
          </p:cNvSpPr>
          <p:nvPr/>
        </p:nvSpPr>
        <p:spPr>
          <a:xfrm>
            <a:off x="457200" y="980728"/>
            <a:ext cx="8229600" cy="72008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Источник С</a:t>
            </a:r>
            <a:endParaRPr lang="en-US" dirty="0"/>
          </a:p>
        </p:txBody>
      </p:sp>
      <p:pic>
        <p:nvPicPr>
          <p:cNvPr id="19460" name="Picture 4" descr="Рис. 3. Спектральная характеристика стандартного источника 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732" y="1844824"/>
            <a:ext cx="8707941" cy="3744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Объект 2"/>
          <p:cNvSpPr txBox="1">
            <a:spLocks/>
          </p:cNvSpPr>
          <p:nvPr/>
        </p:nvSpPr>
        <p:spPr>
          <a:xfrm>
            <a:off x="459232" y="996444"/>
            <a:ext cx="8229600" cy="72008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Источник </a:t>
            </a:r>
            <a:r>
              <a:rPr lang="en-US" dirty="0"/>
              <a:t>D65</a:t>
            </a:r>
          </a:p>
        </p:txBody>
      </p:sp>
      <p:pic>
        <p:nvPicPr>
          <p:cNvPr id="19462" name="Picture 6" descr="Рис. 1. Спектральная характеристика стандартного источника D6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443" y="1804091"/>
            <a:ext cx="8712230" cy="4210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Объект 2"/>
          <p:cNvSpPr txBox="1">
            <a:spLocks/>
          </p:cNvSpPr>
          <p:nvPr/>
        </p:nvSpPr>
        <p:spPr>
          <a:xfrm>
            <a:off x="505758" y="946823"/>
            <a:ext cx="8229600" cy="72008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Источник </a:t>
            </a:r>
            <a:r>
              <a:rPr lang="en-US" dirty="0"/>
              <a:t>F</a:t>
            </a:r>
          </a:p>
        </p:txBody>
      </p:sp>
      <p:pic>
        <p:nvPicPr>
          <p:cNvPr id="19464" name="Picture 8" descr="Рис. 7. Спектральная характеристика стандартного источника F1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180" y="1819807"/>
            <a:ext cx="8683493" cy="4515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2031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ru-RU" dirty="0"/>
              <a:t>Нормализация условий освещения </a:t>
            </a:r>
            <a:br>
              <a:rPr lang="ru-RU" dirty="0"/>
            </a:br>
            <a:r>
              <a:rPr lang="ru-RU" dirty="0"/>
              <a:t>и наблюдения</a:t>
            </a:r>
          </a:p>
        </p:txBody>
      </p:sp>
      <p:pic>
        <p:nvPicPr>
          <p:cNvPr id="13318" name="Picture 6" descr="Поглощение света, поступающего от пробела, участком окрашенной поверхности бумаги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54" b="20427"/>
          <a:stretch/>
        </p:blipFill>
        <p:spPr bwMode="auto">
          <a:xfrm>
            <a:off x="1187624" y="1916832"/>
            <a:ext cx="6381750" cy="4426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38040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Рассеяние света на различных поверх- ностях оттисков: а рассеяние света на зеркально-гладкой и шероховатой поверхностях; б индикатрисы рассеяния на поверхностях с различной шероховатостью; в рассеяние света на гладкой и шероховатой запечатанных бумагах, а также на лакированной поверхности печатного изображения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7" b="32930"/>
          <a:stretch/>
        </p:blipFill>
        <p:spPr bwMode="auto">
          <a:xfrm>
            <a:off x="845045" y="412116"/>
            <a:ext cx="7453911" cy="6428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91993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9F04983-60CA-4EFC-B5AD-94B18189C3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Нормы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278E3C9-5B65-482B-899E-70578A2C03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0 / 45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sz="1800" dirty="0"/>
          </a:p>
          <a:p>
            <a:r>
              <a:rPr lang="ru-RU" dirty="0"/>
              <a:t>45 / 0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89816B96-CAEF-4D75-967F-82BFBD9721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864" y="1303753"/>
            <a:ext cx="5040560" cy="5040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70" name="Picture 2">
            <a:extLst>
              <a:ext uri="{FF2B5EF4-FFF2-40B4-BE49-F238E27FC236}">
                <a16:creationId xmlns:a16="http://schemas.microsoft.com/office/drawing/2014/main" id="{DE671ADF-50EB-4624-BC58-97DA64AA4A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107040"/>
            <a:ext cx="1885950" cy="1838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72" name="Picture 4" descr="Схема условий освещения, наблюдения и измерения образца в колориметрии">
            <a:extLst>
              <a:ext uri="{FF2B5EF4-FFF2-40B4-BE49-F238E27FC236}">
                <a16:creationId xmlns:a16="http://schemas.microsoft.com/office/drawing/2014/main" id="{CA1831E6-93A7-4503-AE2D-1ACBE6077E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30"/>
          <a:stretch/>
        </p:blipFill>
        <p:spPr bwMode="auto">
          <a:xfrm>
            <a:off x="542925" y="4650588"/>
            <a:ext cx="1800225" cy="1919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901D13A-DBEE-4139-A05A-A8D036E5A510}"/>
              </a:ext>
            </a:extLst>
          </p:cNvPr>
          <p:cNvSpPr txBox="1"/>
          <p:nvPr/>
        </p:nvSpPr>
        <p:spPr>
          <a:xfrm>
            <a:off x="5261167" y="2401143"/>
            <a:ext cx="390953" cy="307777"/>
          </a:xfrm>
          <a:custGeom>
            <a:avLst/>
            <a:gdLst>
              <a:gd name="connsiteX0" fmla="*/ 0 w 390953"/>
              <a:gd name="connsiteY0" fmla="*/ 0 h 307777"/>
              <a:gd name="connsiteX1" fmla="*/ 390953 w 390953"/>
              <a:gd name="connsiteY1" fmla="*/ 0 h 307777"/>
              <a:gd name="connsiteX2" fmla="*/ 390953 w 390953"/>
              <a:gd name="connsiteY2" fmla="*/ 307777 h 307777"/>
              <a:gd name="connsiteX3" fmla="*/ 0 w 390953"/>
              <a:gd name="connsiteY3" fmla="*/ 307777 h 307777"/>
              <a:gd name="connsiteX4" fmla="*/ 0 w 390953"/>
              <a:gd name="connsiteY4" fmla="*/ 0 h 307777"/>
              <a:gd name="connsiteX0" fmla="*/ 0 w 390953"/>
              <a:gd name="connsiteY0" fmla="*/ 0 h 307777"/>
              <a:gd name="connsiteX1" fmla="*/ 349390 w 390953"/>
              <a:gd name="connsiteY1" fmla="*/ 69273 h 307777"/>
              <a:gd name="connsiteX2" fmla="*/ 390953 w 390953"/>
              <a:gd name="connsiteY2" fmla="*/ 307777 h 307777"/>
              <a:gd name="connsiteX3" fmla="*/ 0 w 390953"/>
              <a:gd name="connsiteY3" fmla="*/ 307777 h 307777"/>
              <a:gd name="connsiteX4" fmla="*/ 0 w 390953"/>
              <a:gd name="connsiteY4" fmla="*/ 0 h 307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0953" h="307777">
                <a:moveTo>
                  <a:pt x="0" y="0"/>
                </a:moveTo>
                <a:lnTo>
                  <a:pt x="349390" y="69273"/>
                </a:lnTo>
                <a:lnTo>
                  <a:pt x="390953" y="307777"/>
                </a:lnTo>
                <a:lnTo>
                  <a:pt x="0" y="307777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45</a:t>
            </a:r>
            <a:endParaRPr lang="ru-RU" sz="1400" dirty="0"/>
          </a:p>
        </p:txBody>
      </p:sp>
    </p:spTree>
    <p:extLst>
      <p:ext uri="{BB962C8B-B14F-4D97-AF65-F5344CB8AC3E}">
        <p14:creationId xmlns:p14="http://schemas.microsoft.com/office/powerpoint/2010/main" val="18198385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>
            <a:extLst>
              <a:ext uri="{FF2B5EF4-FFF2-40B4-BE49-F238E27FC236}">
                <a16:creationId xmlns:a16="http://schemas.microsoft.com/office/drawing/2014/main" id="{8E4BBAAE-F255-4570-B2E3-9C4E734459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564904"/>
            <a:ext cx="5876925" cy="2800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2528885-3A3C-4549-A013-DBEEA56D14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Нормы </a:t>
            </a:r>
            <a:r>
              <a:rPr lang="en-US" dirty="0"/>
              <a:t>0/d</a:t>
            </a:r>
            <a:r>
              <a:rPr lang="ru-RU" dirty="0"/>
              <a:t>,</a:t>
            </a:r>
            <a:r>
              <a:rPr lang="en-US" dirty="0"/>
              <a:t> d/0</a:t>
            </a:r>
            <a:endParaRPr lang="ru-RU" dirty="0"/>
          </a:p>
        </p:txBody>
      </p:sp>
      <p:pic>
        <p:nvPicPr>
          <p:cNvPr id="14341" name="Picture 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29" t="3804" r="1830" b="14399"/>
          <a:stretch/>
        </p:blipFill>
        <p:spPr bwMode="auto">
          <a:xfrm>
            <a:off x="4355976" y="2564904"/>
            <a:ext cx="3816424" cy="30963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68531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Ясность">
  <a:themeElements>
    <a:clrScheme name="Ясность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Классическая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Ясность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</Template>
  <TotalTime>1658</TotalTime>
  <Words>218</Words>
  <Application>Microsoft Office PowerPoint</Application>
  <PresentationFormat>Экран (4:3)</PresentationFormat>
  <Paragraphs>60</Paragraphs>
  <Slides>21</Slides>
  <Notes>2</Notes>
  <HiddenSlides>0</HiddenSlides>
  <MMClips>1</MMClips>
  <ScaleCrop>false</ScaleCrop>
  <HeadingPairs>
    <vt:vector size="8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21</vt:i4>
      </vt:variant>
    </vt:vector>
  </HeadingPairs>
  <TitlesOfParts>
    <vt:vector size="25" baseType="lpstr">
      <vt:lpstr>Arial</vt:lpstr>
      <vt:lpstr>Calibri</vt:lpstr>
      <vt:lpstr>Ясность</vt:lpstr>
      <vt:lpstr>Equation</vt:lpstr>
      <vt:lpstr>Теория цвета и цветовосприятие </vt:lpstr>
      <vt:lpstr>6. Цветовые измерения</vt:lpstr>
      <vt:lpstr>Источники света</vt:lpstr>
      <vt:lpstr>Локус цветовых температур</vt:lpstr>
      <vt:lpstr>Презентация PowerPoint</vt:lpstr>
      <vt:lpstr>Нормализация условий освещения  и наблюдения</vt:lpstr>
      <vt:lpstr>Презентация PowerPoint</vt:lpstr>
      <vt:lpstr>Нормы</vt:lpstr>
      <vt:lpstr>Нормы 0/d, d/0</vt:lpstr>
      <vt:lpstr>Нормы 25, 45, 75, 120 и т.п.</vt:lpstr>
      <vt:lpstr>Методы измерений</vt:lpstr>
      <vt:lpstr>Колориметр</vt:lpstr>
      <vt:lpstr>Спектрофотометр</vt:lpstr>
      <vt:lpstr>Презентация PowerPoint</vt:lpstr>
      <vt:lpstr>Условия визуальной оценки</vt:lpstr>
      <vt:lpstr>Презентация PowerPoint</vt:lpstr>
      <vt:lpstr>Система PMS (Pantone Matching System)</vt:lpstr>
      <vt:lpstr>Презентация PowerPoint</vt:lpstr>
      <vt:lpstr>Презентация PowerPoint</vt:lpstr>
      <vt:lpstr>Кривые сложения</vt:lpstr>
      <vt:lpstr>Связь цветовых координат с кривыми сложения</vt:lpstr>
    </vt:vector>
  </TitlesOfParts>
  <Company>Home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Теория цвета  и цветовоспроизведения</dc:title>
  <dc:creator>Acer</dc:creator>
  <cp:lastModifiedBy>novolochka@yandex.ru</cp:lastModifiedBy>
  <cp:revision>98</cp:revision>
  <dcterms:created xsi:type="dcterms:W3CDTF">2016-09-01T17:57:02Z</dcterms:created>
  <dcterms:modified xsi:type="dcterms:W3CDTF">2024-04-08T11:53:54Z</dcterms:modified>
</cp:coreProperties>
</file>